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1" r:id="rId4"/>
    <p:sldId id="262" r:id="rId5"/>
    <p:sldId id="264" r:id="rId6"/>
    <p:sldId id="259" r:id="rId7"/>
    <p:sldId id="258" r:id="rId8"/>
    <p:sldId id="260" r:id="rId9"/>
    <p:sldId id="263" r:id="rId10"/>
    <p:sldId id="265" r:id="rId11"/>
    <p:sldId id="271" r:id="rId12"/>
    <p:sldId id="266" r:id="rId13"/>
    <p:sldId id="268" r:id="rId14"/>
    <p:sldId id="269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BD682-4F9B-44F2-BC70-07E3CA637524}" v="1679" dt="2022-04-19T05:41:55.037"/>
    <p1510:client id="{30A5560B-67E1-4D27-B377-B06D80AEB891}" v="1247" dt="2022-04-19T06:06:14.885"/>
    <p1510:client id="{3D75386B-DADB-9EE7-67B9-625128488C2D}" v="36" dt="2022-04-19T05:35:43.781"/>
    <p1510:client id="{8E9F545B-5735-57D1-3E0A-B4AD16E65C5E}" v="113" dt="2022-04-19T00:03:16.736"/>
    <p1510:client id="{F384913C-8E3C-C6DA-8ECE-052910B650C9}" v="131" dt="2022-04-18T22:25:00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8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9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57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6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47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0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6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0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7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2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4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6087FA4-996D-4C9F-80E1-4450AFE7B3BF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910B23-D368-4B97-B67A-11953E5A413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2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EC57-5C2E-4825-9DCD-0BC1AC043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335" y="560599"/>
            <a:ext cx="9894793" cy="3897639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To solve Swift–Hohenberg equation within the framework of PINN for 1-Dimension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82C961F-D4F7-9B72-07CE-D8650053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5" y="1469689"/>
            <a:ext cx="11618684" cy="5142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0D72F-EDBA-4FFE-BD07-6438E8EDD31F}"/>
              </a:ext>
            </a:extLst>
          </p:cNvPr>
          <p:cNvSpPr txBox="1"/>
          <p:nvPr/>
        </p:nvSpPr>
        <p:spPr>
          <a:xfrm>
            <a:off x="646545" y="508000"/>
            <a:ext cx="884118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Where,  mse_0 =&gt; error function at initial condition</a:t>
            </a:r>
          </a:p>
          <a:p>
            <a:r>
              <a:rPr lang="en-US"/>
              <a:t>               </a:t>
            </a:r>
            <a:r>
              <a:rPr lang="en-US" err="1"/>
              <a:t>mse_b</a:t>
            </a:r>
            <a:r>
              <a:rPr lang="en-US"/>
              <a:t> =&gt; error function at boundary conditions</a:t>
            </a:r>
            <a:endParaRPr lang="en-US">
              <a:cs typeface="Calibri"/>
            </a:endParaRPr>
          </a:p>
          <a:p>
            <a:r>
              <a:rPr lang="en-US"/>
              <a:t>               </a:t>
            </a:r>
            <a:r>
              <a:rPr lang="en-US" err="1"/>
              <a:t>mse_f</a:t>
            </a:r>
            <a:r>
              <a:rPr lang="en-US"/>
              <a:t> =&gt; error function for differential equation (PINN)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82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B0F5-6AE9-464F-D535-549F0A77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F2A2-4E94-E9F9-97FA-A89CCADF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285672"/>
            <a:ext cx="10058400" cy="1583421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ea typeface="Calibri"/>
                <a:cs typeface="Calibri"/>
              </a:rPr>
              <a:t>N_b</a:t>
            </a:r>
            <a:r>
              <a:rPr lang="en-US">
                <a:ea typeface="Calibri"/>
                <a:cs typeface="Calibri"/>
              </a:rPr>
              <a:t>: Labelled data points at boundary</a:t>
            </a:r>
          </a:p>
          <a:p>
            <a:r>
              <a:rPr lang="en-US" err="1">
                <a:ea typeface="Calibri"/>
                <a:cs typeface="Calibri"/>
              </a:rPr>
              <a:t>x_lb</a:t>
            </a:r>
            <a:r>
              <a:rPr lang="en-US">
                <a:ea typeface="Calibri"/>
                <a:cs typeface="Calibri"/>
              </a:rPr>
              <a:t>: Lower bound of domain</a:t>
            </a:r>
          </a:p>
          <a:p>
            <a:r>
              <a:rPr lang="en-US" err="1">
                <a:ea typeface="Calibri"/>
                <a:cs typeface="Calibri"/>
              </a:rPr>
              <a:t>x_ub</a:t>
            </a:r>
            <a:r>
              <a:rPr lang="en-US">
                <a:ea typeface="Calibri"/>
                <a:cs typeface="Calibri"/>
              </a:rPr>
              <a:t>: Upper bound of domain</a:t>
            </a:r>
          </a:p>
          <a:p>
            <a:r>
              <a:rPr lang="en-US" err="1">
                <a:ea typeface="Calibri"/>
                <a:cs typeface="Calibri"/>
              </a:rPr>
              <a:t>N_f</a:t>
            </a:r>
            <a:r>
              <a:rPr lang="en-US">
                <a:ea typeface="Calibri"/>
                <a:cs typeface="Calibri"/>
              </a:rPr>
              <a:t>: Collocation points generated using uniform distribution over 1-D domain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93049349-15DC-4C3D-88B5-4AA856D1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0" y="713323"/>
            <a:ext cx="11155320" cy="30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8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1BFD-7917-845F-658F-C3D53A8E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FAD6-378E-A902-0C4A-64FCE7842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After developing the PINN model, we compare the results generated for different architecture of neural networks and different value of epochs.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1) Same epochs, different </a:t>
            </a:r>
            <a:r>
              <a:rPr lang="en-US">
                <a:ea typeface="+mn-lt"/>
                <a:cs typeface="+mn-lt"/>
              </a:rPr>
              <a:t>architecture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a) same number of hidden layers with different number of neurons</a:t>
            </a:r>
            <a:endParaRPr lang="en-US"/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     b) different number of hidden layers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2) Different epochs, same architecture 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434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E329-1A26-BFE9-5FE6-08BB85AD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5" y="3071431"/>
            <a:ext cx="2754284" cy="357569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1 a .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A0F79B-E42C-1AFB-8156-5B1311080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476" y="49350"/>
            <a:ext cx="2286925" cy="1792836"/>
          </a:xfrm>
        </p:spPr>
      </p:pic>
      <p:pic>
        <p:nvPicPr>
          <p:cNvPr id="6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EB111CF-B263-82DE-44CE-2A24C19B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16" y="1974613"/>
            <a:ext cx="4130502" cy="3738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5A91D-7FA3-225F-2D33-7AE119365729}"/>
              </a:ext>
            </a:extLst>
          </p:cNvPr>
          <p:cNvSpPr txBox="1"/>
          <p:nvPr/>
        </p:nvSpPr>
        <p:spPr>
          <a:xfrm>
            <a:off x="2419002" y="5844496"/>
            <a:ext cx="29657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[2,35,35,35,1]  epoch 200</a:t>
            </a:r>
          </a:p>
        </p:txBody>
      </p:sp>
      <p:pic>
        <p:nvPicPr>
          <p:cNvPr id="8" name="Picture 8" descr="Chart, diagram, schematic&#10;&#10;Description automatically generated">
            <a:extLst>
              <a:ext uri="{FF2B5EF4-FFF2-40B4-BE49-F238E27FC236}">
                <a16:creationId xmlns:a16="http://schemas.microsoft.com/office/drawing/2014/main" id="{F750D468-3B5B-43B2-667D-0AD8E243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746" y="118867"/>
            <a:ext cx="3106654" cy="364207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4A260F9-E680-B38E-AD2A-0B9A35233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4007990"/>
            <a:ext cx="2743200" cy="1496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4C565C-B233-0F4C-A65C-B757F36A4EAA}"/>
              </a:ext>
            </a:extLst>
          </p:cNvPr>
          <p:cNvSpPr txBox="1"/>
          <p:nvPr/>
        </p:nvSpPr>
        <p:spPr>
          <a:xfrm>
            <a:off x="9030693" y="56598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[2,60,60,60,1] epoch 200</a:t>
            </a:r>
          </a:p>
        </p:txBody>
      </p:sp>
    </p:spTree>
    <p:extLst>
      <p:ext uri="{BB962C8B-B14F-4D97-AF65-F5344CB8AC3E}">
        <p14:creationId xmlns:p14="http://schemas.microsoft.com/office/powerpoint/2010/main" val="252753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7270-6EBC-249E-A025-74C3A01D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16" y="2974385"/>
            <a:ext cx="1119448" cy="1135797"/>
          </a:xfrm>
        </p:spPr>
        <p:txBody>
          <a:bodyPr/>
          <a:lstStyle/>
          <a:p>
            <a:r>
              <a:rPr lang="en-US">
                <a:cs typeface="Calibri Light"/>
              </a:rPr>
              <a:t>1 b.</a:t>
            </a:r>
            <a:endParaRPr lang="en-US"/>
          </a:p>
        </p:txBody>
      </p:sp>
      <p:pic>
        <p:nvPicPr>
          <p:cNvPr id="4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54CE5387-F31E-A242-4472-C46F836F6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692" y="2211074"/>
            <a:ext cx="3519514" cy="402336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503F3DD-64E2-CECA-3F35-8622C8A69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8" y="-58848"/>
            <a:ext cx="3879272" cy="192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30330E-5927-6A00-E778-D519ACDE5927}"/>
              </a:ext>
            </a:extLst>
          </p:cNvPr>
          <p:cNvSpPr txBox="1"/>
          <p:nvPr/>
        </p:nvSpPr>
        <p:spPr>
          <a:xfrm>
            <a:off x="1843873" y="47578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58DD4-A8B9-9387-B5AC-D81842D16449}"/>
              </a:ext>
            </a:extLst>
          </p:cNvPr>
          <p:cNvSpPr txBox="1"/>
          <p:nvPr/>
        </p:nvSpPr>
        <p:spPr>
          <a:xfrm>
            <a:off x="202145" y="5260110"/>
            <a:ext cx="23360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[2,150,150,150,150,1] Epoch = 200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B25C579-5EC4-B3F3-0E31-7E10EAE9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969" y="49745"/>
            <a:ext cx="2678953" cy="1924472"/>
          </a:xfrm>
          <a:prstGeom prst="rect">
            <a:avLst/>
          </a:prstGeom>
        </p:spPr>
      </p:pic>
      <p:pic>
        <p:nvPicPr>
          <p:cNvPr id="9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DDC7836-0F0B-8D4F-04F4-8516186CE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753" y="2211074"/>
            <a:ext cx="3435057" cy="3584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21B589-D1FB-FCC1-B3DE-54627D70711E}"/>
              </a:ext>
            </a:extLst>
          </p:cNvPr>
          <p:cNvSpPr txBox="1"/>
          <p:nvPr/>
        </p:nvSpPr>
        <p:spPr>
          <a:xfrm>
            <a:off x="8230969" y="5795791"/>
            <a:ext cx="35195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[2,120,120,120,120,1]  epoch : 200</a:t>
            </a:r>
          </a:p>
        </p:txBody>
      </p:sp>
    </p:spTree>
    <p:extLst>
      <p:ext uri="{BB962C8B-B14F-4D97-AF65-F5344CB8AC3E}">
        <p14:creationId xmlns:p14="http://schemas.microsoft.com/office/powerpoint/2010/main" val="359382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ACCA-9EC1-08FB-6FA4-8268EDC93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61" y="2575508"/>
            <a:ext cx="722284" cy="646331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2.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FDF2DBF3-2207-5219-F9F7-A7DB0DE6C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550" y="3710881"/>
            <a:ext cx="3855257" cy="3147119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E8274E1-C466-2D03-07C3-945CE8AC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7" y="1975658"/>
            <a:ext cx="3998737" cy="1581778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90C9A75D-2065-35C5-03F5-53BD5E3C6B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80"/>
          <a:stretch/>
        </p:blipFill>
        <p:spPr>
          <a:xfrm>
            <a:off x="1570181" y="-119129"/>
            <a:ext cx="4316153" cy="194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B313D-7261-3E31-B594-4D7E5FEB0651}"/>
              </a:ext>
            </a:extLst>
          </p:cNvPr>
          <p:cNvSpPr txBox="1"/>
          <p:nvPr/>
        </p:nvSpPr>
        <p:spPr>
          <a:xfrm>
            <a:off x="0" y="3900690"/>
            <a:ext cx="18195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Epoch: 400, [2,40,40,40,1]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91CDC96-82A7-647A-C8A8-87EFCC4A4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98" y="3809723"/>
            <a:ext cx="3902365" cy="2761674"/>
          </a:xfrm>
          <a:prstGeom prst="rect">
            <a:avLst/>
          </a:prstGeom>
        </p:spPr>
      </p:pic>
      <p:pic>
        <p:nvPicPr>
          <p:cNvPr id="9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BE119B4-6944-F723-941E-4F5692991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569" y="65537"/>
            <a:ext cx="3871378" cy="3744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250F7-7180-8261-1896-3BB7C8723552}"/>
              </a:ext>
            </a:extLst>
          </p:cNvPr>
          <p:cNvSpPr txBox="1"/>
          <p:nvPr/>
        </p:nvSpPr>
        <p:spPr>
          <a:xfrm>
            <a:off x="6287195" y="3900690"/>
            <a:ext cx="166603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Epoch: 1300</a:t>
            </a:r>
          </a:p>
          <a:p>
            <a:pPr algn="l"/>
            <a:r>
              <a:rPr lang="en-US">
                <a:cs typeface="Calibri"/>
              </a:rPr>
              <a:t>[2,40,40,40,1]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702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8922-F83D-53B4-6984-28A5AA365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0132422" y="1737360"/>
            <a:ext cx="1023258" cy="56728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3062C1C4-3E83-03B2-B9F2-B1C9E274C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444" y="108660"/>
            <a:ext cx="5170784" cy="5970282"/>
          </a:xfr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B015F797-CA4D-4931-A133-3349780F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1" y="2853656"/>
            <a:ext cx="5170785" cy="2632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2EE27-A38F-864E-CB25-9D0A7FA64A4F}"/>
              </a:ext>
            </a:extLst>
          </p:cNvPr>
          <p:cNvSpPr txBox="1"/>
          <p:nvPr/>
        </p:nvSpPr>
        <p:spPr>
          <a:xfrm>
            <a:off x="1097280" y="1861128"/>
            <a:ext cx="32622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Epoch: 200.   [ 2,40,40,40,1]</a:t>
            </a:r>
          </a:p>
        </p:txBody>
      </p:sp>
    </p:spTree>
    <p:extLst>
      <p:ext uri="{BB962C8B-B14F-4D97-AF65-F5344CB8AC3E}">
        <p14:creationId xmlns:p14="http://schemas.microsoft.com/office/powerpoint/2010/main" val="210253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F249-98D4-4AFD-0B44-659412AA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2254"/>
            <a:ext cx="10058400" cy="1450757"/>
          </a:xfrm>
        </p:spPr>
        <p:txBody>
          <a:bodyPr>
            <a:normAutofit fontScale="90000"/>
          </a:bodyPr>
          <a:lstStyle/>
          <a:p>
            <a:br>
              <a:rPr lang="en-US"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r>
              <a:rPr lang="en-US" u="sng">
                <a:ea typeface="+mj-lt"/>
                <a:cs typeface="+mj-lt"/>
              </a:rPr>
              <a:t>Solving the Swift-Hohenberg equation using PINN</a:t>
            </a:r>
            <a:endParaRPr lang="en-US" u="sng"/>
          </a:p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C25B-938B-8F6A-6238-C468FB6D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6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1) Swift-Hohenberg equation is a PDE used to solve for pattern-forming behavior.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2) </a:t>
            </a:r>
            <a:r>
              <a:rPr lang="en-US">
                <a:ea typeface="+mn-lt"/>
                <a:cs typeface="+mn-lt"/>
              </a:rPr>
              <a:t>We have used a PINN model to solve the 1D problem, taking domain as                         and initial condition as 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DB0F76-10C5-9EA3-FB65-9EC4B203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2" y="2380201"/>
            <a:ext cx="8650512" cy="896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BE971-43C4-472F-B1C5-68FDE885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79" y="3648608"/>
            <a:ext cx="1121942" cy="32536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3D89BAD-132B-4E70-81FE-10C0F679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39004"/>
            <a:ext cx="9616127" cy="99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08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BB029-9563-E2F7-6BD3-AA3E39A5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US" u="sng">
                <a:solidFill>
                  <a:schemeClr val="accent2"/>
                </a:solidFill>
              </a:rPr>
              <a:t>Validation of PINN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B587-9412-45CA-B64E-F57F6A1F8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Since the Swift-Hohenberg equation cannot be solved analytically, we use an implicit method called the Finite-Difference method.</a:t>
            </a:r>
          </a:p>
          <a:p>
            <a:r>
              <a:rPr lang="en-US"/>
              <a:t>Finite Difference method is a way to get an approximate solution of the equation in the form of different values of u.</a:t>
            </a:r>
            <a:endParaRPr lang="en-US">
              <a:cs typeface="Calibri"/>
            </a:endParaRPr>
          </a:p>
          <a:p>
            <a:r>
              <a:rPr lang="en-US"/>
              <a:t>We use these values to validate the solution that we got from the PINN.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523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C295-2E2F-4A37-A08A-D766BB2D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61" y="351257"/>
            <a:ext cx="10058400" cy="1450757"/>
          </a:xfrm>
        </p:spPr>
        <p:txBody>
          <a:bodyPr/>
          <a:lstStyle/>
          <a:p>
            <a:r>
              <a:rPr lang="en-US" u="sng"/>
              <a:t>Finite-difference Method</a:t>
            </a:r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B5CCE7D3-05C3-47C7-982A-BA7F88105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337" y="65088"/>
            <a:ext cx="5303980" cy="3894157"/>
          </a:xfr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C7AA07F-30F9-4CB4-A8F7-9821546DE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18155"/>
          <a:stretch/>
        </p:blipFill>
        <p:spPr>
          <a:xfrm>
            <a:off x="6778337" y="4012354"/>
            <a:ext cx="5303979" cy="2836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649CCD-DF29-4C0C-8BDC-88B660956D50}"/>
              </a:ext>
            </a:extLst>
          </p:cNvPr>
          <p:cNvSpPr txBox="1"/>
          <p:nvPr/>
        </p:nvSpPr>
        <p:spPr>
          <a:xfrm>
            <a:off x="914400" y="2105891"/>
            <a:ext cx="5588000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this method, we approximate derivatives using finite derivatives and find the relation to find u</a:t>
            </a:r>
            <a:r>
              <a:rPr lang="en-US" baseline="-25000"/>
              <a:t>i,j+1</a:t>
            </a:r>
            <a:r>
              <a:rPr lang="en-US"/>
              <a:t> in terms of </a:t>
            </a:r>
            <a:r>
              <a:rPr lang="en-US" err="1"/>
              <a:t>u</a:t>
            </a:r>
            <a:r>
              <a:rPr lang="en-US" baseline="-25000" err="1"/>
              <a:t>i,j</a:t>
            </a:r>
            <a:r>
              <a:rPr lang="en-US" baseline="-25000"/>
              <a:t> </a:t>
            </a:r>
            <a:r>
              <a:rPr lang="en-US"/>
              <a:t>, u </a:t>
            </a:r>
            <a:r>
              <a:rPr lang="en-US" baseline="-25000"/>
              <a:t>1+1,j </a:t>
            </a:r>
            <a:r>
              <a:rPr lang="en-US"/>
              <a:t>, u</a:t>
            </a:r>
            <a:r>
              <a:rPr lang="en-US" baseline="-25000"/>
              <a:t>i+2,j </a:t>
            </a:r>
            <a:r>
              <a:rPr lang="en-US"/>
              <a:t>, u </a:t>
            </a:r>
            <a:r>
              <a:rPr lang="en-US" baseline="-25000"/>
              <a:t>i-2,j</a:t>
            </a:r>
            <a:r>
              <a:rPr lang="en-US"/>
              <a:t>, u </a:t>
            </a:r>
            <a:r>
              <a:rPr lang="en-US" baseline="-25000"/>
              <a:t>i-1,j   </a:t>
            </a:r>
            <a:r>
              <a:rPr lang="en-US"/>
              <a:t>where </a:t>
            </a:r>
            <a:r>
              <a:rPr lang="en-US" err="1"/>
              <a:t>i</a:t>
            </a:r>
            <a:r>
              <a:rPr lang="en-US"/>
              <a:t> = space step and j = time step. </a:t>
            </a:r>
            <a:endParaRPr lang="en-US" baseline="-25000"/>
          </a:p>
          <a:p>
            <a:endParaRPr lang="en-US" baseline="-25000"/>
          </a:p>
          <a:p>
            <a:endParaRPr lang="en-US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Starting from the initial condition for 1-D and taking time step = 7.8125 x 10^(-3) sec, we run a loop for 1000-time steps to get values of u.</a:t>
            </a:r>
          </a:p>
        </p:txBody>
      </p:sp>
    </p:spTree>
    <p:extLst>
      <p:ext uri="{BB962C8B-B14F-4D97-AF65-F5344CB8AC3E}">
        <p14:creationId xmlns:p14="http://schemas.microsoft.com/office/powerpoint/2010/main" val="407026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897F-C021-419C-8C99-280529F7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B5C87C-438B-40DB-A20F-62473BEF2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774"/>
            <a:ext cx="10515600" cy="5270419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4CAD068-3B1D-47A5-9D4E-5B505FC40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69747"/>
            <a:ext cx="4676775" cy="15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FE20-744F-4D39-876E-EB1CE933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Simplifying the equation for PINN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4320979C-C014-4FCA-9C7B-ADB815A9D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91" y="1132927"/>
            <a:ext cx="7149554" cy="409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1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505A-0C2E-4E98-84BE-32466355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Boundary Conditions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B1D74FC-754B-490F-AB25-BBD1559D9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27" y="1922105"/>
            <a:ext cx="9017823" cy="18021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E39F1-2D8B-4F37-9BB3-A2933B113356}"/>
              </a:ext>
            </a:extLst>
          </p:cNvPr>
          <p:cNvSpPr txBox="1"/>
          <p:nvPr/>
        </p:nvSpPr>
        <p:spPr>
          <a:xfrm>
            <a:off x="1006764" y="201352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CE0A6-A155-40FC-8125-7A474730EB41}"/>
              </a:ext>
            </a:extLst>
          </p:cNvPr>
          <p:cNvSpPr txBox="1"/>
          <p:nvPr/>
        </p:nvSpPr>
        <p:spPr>
          <a:xfrm>
            <a:off x="1094095" y="429047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</a:t>
            </a:r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566B81EE-B845-43D1-B8B5-DC4C0BBB8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21" y="4078507"/>
            <a:ext cx="5400812" cy="11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7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77F3-0656-71F0-ACE2-DA76EC87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Libraries Used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79C2BA5-C452-BBAB-B925-FCC0D79AF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735" y="2123962"/>
            <a:ext cx="2922815" cy="474436"/>
          </a:xfr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B504803-660E-9D7B-0147-9EFFCD50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57" y="2597269"/>
            <a:ext cx="6952342" cy="240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61221F8-D0BF-9EBB-AB28-87C962B3F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97" y="128373"/>
            <a:ext cx="6364591" cy="3300628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00E0B82-65C2-AD1C-0F93-F763ED5A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1" y="3538880"/>
            <a:ext cx="6341814" cy="331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DF9DB0-68D9-44EA-9B41-49E5B8045117}"/>
              </a:ext>
            </a:extLst>
          </p:cNvPr>
          <p:cNvSpPr txBox="1"/>
          <p:nvPr/>
        </p:nvSpPr>
        <p:spPr>
          <a:xfrm>
            <a:off x="7075055" y="877455"/>
            <a:ext cx="4643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Implementing the equation in PINN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348E8-E466-4387-8389-FD6918EBBCB3}"/>
              </a:ext>
            </a:extLst>
          </p:cNvPr>
          <p:cNvSpPr txBox="1"/>
          <p:nvPr/>
        </p:nvSpPr>
        <p:spPr>
          <a:xfrm>
            <a:off x="7416800" y="4405745"/>
            <a:ext cx="377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8851495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Retrospect</vt:lpstr>
      <vt:lpstr>To solve Swift–Hohenberg equation within the framework of PINN for 1-Dimension</vt:lpstr>
      <vt:lpstr>  Solving the Swift-Hohenberg equation using PINN  </vt:lpstr>
      <vt:lpstr>Validation of PINN </vt:lpstr>
      <vt:lpstr>Finite-difference Method</vt:lpstr>
      <vt:lpstr>PowerPoint Presentation</vt:lpstr>
      <vt:lpstr>Simplifying the equation for PINN</vt:lpstr>
      <vt:lpstr>Boundary Conditions</vt:lpstr>
      <vt:lpstr>Libraries Used</vt:lpstr>
      <vt:lpstr>PowerPoint Presentation</vt:lpstr>
      <vt:lpstr>PowerPoint Presentation</vt:lpstr>
      <vt:lpstr>PowerPoint Presentation</vt:lpstr>
      <vt:lpstr>Results</vt:lpstr>
      <vt:lpstr>1 a .</vt:lpstr>
      <vt:lpstr>1 b.</vt:lpstr>
      <vt:lpstr>2.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Gupta</dc:creator>
  <cp:revision>6</cp:revision>
  <dcterms:created xsi:type="dcterms:W3CDTF">2022-04-18T21:55:58Z</dcterms:created>
  <dcterms:modified xsi:type="dcterms:W3CDTF">2022-05-09T16:01:55Z</dcterms:modified>
</cp:coreProperties>
</file>